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71" r:id="rId7"/>
    <p:sldId id="272" r:id="rId8"/>
    <p:sldId id="262" r:id="rId9"/>
    <p:sldId id="263" r:id="rId10"/>
    <p:sldId id="264" r:id="rId11"/>
    <p:sldId id="265" r:id="rId12"/>
    <p:sldId id="266" r:id="rId13"/>
    <p:sldId id="267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6718"/>
    <a:srgbClr val="C45D08"/>
    <a:srgbClr val="D565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F52D9-8D88-46D3-A8F5-641F5B0B8BC7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66DF-777C-4EDA-BE03-57B673CB3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666DF-777C-4EDA-BE03-57B673CB358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72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5286380" y="1571612"/>
            <a:ext cx="3208022" cy="4166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2786058"/>
            <a:ext cx="53578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Преподобномученица</a:t>
            </a:r>
          </a:p>
          <a:p>
            <a:pPr algn="ctr"/>
            <a:r>
              <a:rPr lang="ru-RU" sz="40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Августа (Защук)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ru-RU" dirty="0" smtClean="0"/>
              <a:t>   </a:t>
            </a:r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Оптиной </a:t>
            </a:r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Пустыни</a:t>
            </a:r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как и во всех других монастырях России, власти образовали племхоз и совхоз, а сами </a:t>
            </a:r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насельники  </a:t>
            </a:r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организовали Садово-парковое </a:t>
            </a:r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товарищество. Однако в </a:t>
            </a:r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1924 г. Товарищество было закрыто «за антисоветскую агитацию».</a:t>
            </a:r>
          </a:p>
          <a:p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По прибытии в Оптину </a:t>
            </a:r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Пустынь Л. В. Защук  </a:t>
            </a:r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около полутора лет трудилась счетоводом по выдаче хлеба в племхозе, а с декабря 1919 г. начала работать в оптинском музее.</a:t>
            </a:r>
            <a:b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Музей, основанный как заповедник, состоял из экспозиции и фондов, монастырской и скитской библиотек, архива и некоторых зданий обители. Первым заведующим </a:t>
            </a:r>
            <a:r>
              <a:rPr lang="ru-RU" sz="2400" b="1" dirty="0" err="1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Оптинского</a:t>
            </a:r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музея </a:t>
            </a:r>
          </a:p>
          <a:p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 </a:t>
            </a:r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иеромонах </a:t>
            </a:r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Никон (Беляев). </a:t>
            </a:r>
            <a:endParaRPr lang="ru-RU" sz="2400" b="1" dirty="0" smtClean="0">
              <a:solidFill>
                <a:srgbClr val="C45D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его ареста  осенью </a:t>
            </a:r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1919 г. </a:t>
            </a:r>
            <a:endParaRPr lang="ru-RU" sz="2400" b="1" dirty="0" smtClean="0">
              <a:solidFill>
                <a:srgbClr val="C45D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там начала  </a:t>
            </a:r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работать Л.В</a:t>
            </a:r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Защук.</a:t>
            </a:r>
          </a:p>
          <a:p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С </a:t>
            </a:r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июня 1920 г. она занимала </a:t>
            </a:r>
          </a:p>
          <a:p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должность заведующей музеем.</a:t>
            </a:r>
          </a:p>
          <a:p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архивных  документов следует, </a:t>
            </a:r>
          </a:p>
          <a:p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 Л.В. Защук </a:t>
            </a:r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приложила немало </a:t>
            </a:r>
          </a:p>
          <a:p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 </a:t>
            </a:r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тарания для </a:t>
            </a:r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музея.</a:t>
            </a:r>
            <a:endParaRPr lang="ru-RU" sz="2400" b="1" dirty="0">
              <a:solidFill>
                <a:srgbClr val="C45D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://www.optina.ru//photos/Novomucheniki/fi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7" y="3714752"/>
            <a:ext cx="3983971" cy="2501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297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/>
              <a:t>  </a:t>
            </a:r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1924 г. на территории музея расположился детский дом. Началось постепенное посягательство на территорию музея и его вытеснение. В 1928 г. музей был реорганизован и превращен в краеведческий, </a:t>
            </a:r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причем </a:t>
            </a:r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большая часть музейного материала была отправлена в кладовую. Вскоре пришло решение </a:t>
            </a:r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  <a:p>
            <a:pPr algn="r"/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закрытии музея. Сразу после этого </a:t>
            </a:r>
            <a:endParaRPr lang="ru-RU" sz="2400" b="1" dirty="0" smtClean="0">
              <a:solidFill>
                <a:srgbClr val="C45D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уволили  </a:t>
            </a:r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Л.В. </a:t>
            </a:r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Защук, и </a:t>
            </a:r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осталась </a:t>
            </a:r>
            <a:endParaRPr lang="ru-RU" sz="2400" b="1" dirty="0" smtClean="0">
              <a:solidFill>
                <a:srgbClr val="C45D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</a:t>
            </a:r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 к существованию.</a:t>
            </a:r>
          </a:p>
        </p:txBody>
      </p:sp>
      <p:pic>
        <p:nvPicPr>
          <p:cNvPr id="3" name="Рисунок 2" descr="Августа0004.jpg"/>
          <p:cNvPicPr>
            <a:picLocks noChangeAspect="1"/>
          </p:cNvPicPr>
          <p:nvPr/>
        </p:nvPicPr>
        <p:blipFill>
          <a:blip r:embed="rId2" cstate="print">
            <a:grayscl/>
          </a:blip>
          <a:srcRect b="5203"/>
          <a:stretch>
            <a:fillRect/>
          </a:stretch>
        </p:blipFill>
        <p:spPr>
          <a:xfrm>
            <a:off x="142844" y="2071678"/>
            <a:ext cx="3214328" cy="4504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428992" y="3071810"/>
            <a:ext cx="55721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 </a:t>
            </a:r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 </a:t>
            </a:r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 году </a:t>
            </a:r>
            <a:endParaRPr lang="ru-RU" sz="2400" b="1" dirty="0" smtClean="0">
              <a:solidFill>
                <a:srgbClr val="C45D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Лидия Васильевна Защук познакомилась </a:t>
            </a:r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 Г. </a:t>
            </a:r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Чулковой, </a:t>
            </a:r>
          </a:p>
          <a:p>
            <a:pPr algn="r"/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приехавшей в Оптину </a:t>
            </a:r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Пустынь на </a:t>
            </a:r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дачу. </a:t>
            </a:r>
          </a:p>
          <a:p>
            <a:pPr algn="r"/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Надежда Григорьевна стала </a:t>
            </a:r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помогать безработной  Л.В. Защук, ежегодно высылая  определенную сумму денег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143240" y="6143644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Надежда Григорьевна Чулкова</a:t>
            </a:r>
            <a:endParaRPr lang="ru-RU" sz="16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407193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r>
              <a:rPr lang="ru-RU" sz="22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Л. В. Защук </a:t>
            </a:r>
            <a:r>
              <a:rPr lang="ru-RU" sz="22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переселилась </a:t>
            </a:r>
            <a:endParaRPr lang="ru-RU" sz="2200" b="1" dirty="0" smtClean="0">
              <a:solidFill>
                <a:srgbClr val="C667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2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Козельск, где сменила </a:t>
            </a:r>
            <a:endParaRPr lang="ru-RU" sz="2200" b="1" dirty="0" smtClean="0">
              <a:solidFill>
                <a:srgbClr val="C667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несколько </a:t>
            </a:r>
            <a:r>
              <a:rPr lang="ru-RU" sz="22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адресов. </a:t>
            </a:r>
            <a:r>
              <a:rPr lang="ru-RU" sz="22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стала </a:t>
            </a:r>
            <a:r>
              <a:rPr lang="ru-RU" sz="22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давать частные уроки немецкого и французского языков, </a:t>
            </a:r>
            <a:r>
              <a:rPr lang="ru-RU" sz="22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 </a:t>
            </a:r>
            <a:r>
              <a:rPr lang="ru-RU" sz="22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средств </a:t>
            </a:r>
            <a:r>
              <a:rPr lang="ru-RU" sz="22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</a:p>
          <a:p>
            <a:r>
              <a:rPr lang="ru-RU" sz="22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пропитание </a:t>
            </a:r>
            <a:r>
              <a:rPr lang="ru-RU" sz="22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22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хватало,  </a:t>
            </a:r>
            <a:r>
              <a:rPr lang="ru-RU" sz="22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продавала свое </a:t>
            </a:r>
            <a:r>
              <a:rPr lang="ru-RU" sz="22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имущество</a:t>
            </a:r>
            <a:r>
              <a:rPr lang="ru-RU" sz="22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200" b="1" dirty="0">
              <a:solidFill>
                <a:srgbClr val="C667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55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285728"/>
            <a:ext cx="4882591" cy="3216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44" y="3500438"/>
            <a:ext cx="88583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2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Несмотря на то, </a:t>
            </a:r>
            <a:r>
              <a:rPr lang="ru-RU" sz="22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 </a:t>
            </a:r>
            <a:r>
              <a:rPr lang="ru-RU" sz="22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Л.В. </a:t>
            </a:r>
            <a:r>
              <a:rPr lang="ru-RU" sz="22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Защук</a:t>
            </a:r>
          </a:p>
          <a:p>
            <a:r>
              <a:rPr lang="ru-RU" sz="22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была больна </a:t>
            </a:r>
            <a:r>
              <a:rPr lang="ru-RU" sz="22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не имела формальных связей с Оптиной Пустынью, новые власти продолжали пристально следить за ней. </a:t>
            </a:r>
            <a:r>
              <a:rPr lang="ru-RU" sz="22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Её </a:t>
            </a:r>
            <a:r>
              <a:rPr lang="ru-RU" sz="22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обвиняли в том, что она «говорит, что большевикам не удержаться, что они всё делают хитростью». Л.В. Защук  неоднократно </a:t>
            </a:r>
            <a:r>
              <a:rPr lang="ru-RU" sz="22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подвергали арестам, но </a:t>
            </a:r>
            <a:r>
              <a:rPr lang="ru-RU" sz="22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обвинения в её адрес  рассыпались. Тем не менее в 1927 г. она была лишена права проживания в семи городах и их губерниях  с прикреплением к месту жительства. Лидия Васильевна </a:t>
            </a:r>
            <a:r>
              <a:rPr lang="ru-RU" sz="22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Защук вновь поселилась в Козельске.</a:t>
            </a:r>
            <a:endParaRPr lang="ru-RU" sz="2200" b="1" dirty="0">
              <a:solidFill>
                <a:srgbClr val="C667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После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арестов и высылок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Лидия Васильевна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переехала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Белев. </a:t>
            </a:r>
            <a:endParaRPr lang="ru-RU" sz="2400" b="1" dirty="0" smtClean="0">
              <a:solidFill>
                <a:srgbClr val="C667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1930-е гг.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жили ссыльные монахи Оптиной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Пустыни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монахини </a:t>
            </a:r>
            <a:r>
              <a:rPr lang="ru-RU" sz="2400" b="1" dirty="0" err="1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Шамординского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монастыря. Все они посещали Никольскую церковь в Казачьей слободе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Белева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Именно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там епископ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Белевской епархии Игнатий (Садковский) организовал подпольный женский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монастырь.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его благословению в 1934 г. епископ Георгий </a:t>
            </a:r>
            <a:endParaRPr lang="ru-RU" sz="2400" b="1" dirty="0" smtClean="0">
              <a:solidFill>
                <a:srgbClr val="C667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Садковский),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брат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совершил </a:t>
            </a:r>
            <a:endParaRPr lang="ru-RU" sz="2400" b="1" dirty="0" smtClean="0">
              <a:solidFill>
                <a:srgbClr val="C667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чин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пострижения </a:t>
            </a:r>
            <a:endParaRPr lang="ru-RU" sz="2400" b="1" dirty="0" smtClean="0">
              <a:solidFill>
                <a:srgbClr val="C667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Л.В.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Защук в монахини </a:t>
            </a:r>
            <a:endParaRPr lang="ru-RU" sz="2400" b="1" dirty="0" smtClean="0">
              <a:solidFill>
                <a:srgbClr val="C667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наречением </a:t>
            </a:r>
          </a:p>
          <a:p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имени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Августы, а затем </a:t>
            </a:r>
          </a:p>
          <a:p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посвятил в схиму и </a:t>
            </a:r>
          </a:p>
          <a:p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назначил игуменией </a:t>
            </a:r>
          </a:p>
          <a:p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подпольного женского </a:t>
            </a:r>
          </a:p>
          <a:p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монастыря.</a:t>
            </a:r>
            <a:endParaRPr lang="ru-RU" sz="2400" b="1" dirty="0">
              <a:solidFill>
                <a:srgbClr val="C667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беле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8211" y="2428868"/>
            <a:ext cx="5590800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500694" y="6429396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    Белев</a:t>
            </a:r>
            <a:endParaRPr lang="ru-RU" sz="16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сницкий ле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857628"/>
            <a:ext cx="3929090" cy="2619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Защук, предсмертная фотография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6143636" y="285728"/>
            <a:ext cx="2720760" cy="411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614363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0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декабря 1937 </a:t>
            </a:r>
            <a:r>
              <a:rPr lang="ru-RU" sz="20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мать </a:t>
            </a:r>
            <a:r>
              <a:rPr lang="ru-RU" sz="20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Августа была арестована вместе с двадцатью монахами, монахинями, мирянами и священниками </a:t>
            </a:r>
            <a:r>
              <a:rPr lang="ru-RU" sz="20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Белева. </a:t>
            </a:r>
            <a:r>
              <a:rPr lang="ru-RU" sz="20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Незадолго до расстрела заключенных перевезли в </a:t>
            </a:r>
            <a:r>
              <a:rPr lang="ru-RU" sz="20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Тулу</a:t>
            </a:r>
            <a:r>
              <a:rPr lang="ru-RU" sz="20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0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декабря 1937 </a:t>
            </a:r>
            <a:r>
              <a:rPr lang="ru-RU" sz="20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  <a:r>
              <a:rPr lang="ru-RU" sz="20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начальник Госбезопасности Белевского райотдела НКВД по Тульской области составил обвинительное заключение. Мать Августу обвинили в том, что она «создала и возглавила женский монастырь из лиц служителей монашеского элемента... возглавила контрреволюционную деятельность среди населения».</a:t>
            </a:r>
          </a:p>
          <a:p>
            <a:endParaRPr lang="ru-RU" sz="2400" b="1" dirty="0">
              <a:solidFill>
                <a:srgbClr val="C667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85776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января 1938 </a:t>
            </a:r>
            <a:r>
              <a:rPr lang="ru-RU" sz="20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</a:t>
            </a:r>
          </a:p>
          <a:p>
            <a:r>
              <a:rPr lang="ru-RU" sz="20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преподобномученицу Августу (Защук) вместе с другими священниками и монахинями расстреляли</a:t>
            </a:r>
          </a:p>
          <a:p>
            <a:r>
              <a:rPr lang="ru-RU" sz="20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dirty="0" err="1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Тесницком</a:t>
            </a:r>
            <a:r>
              <a:rPr lang="ru-RU" sz="20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лесу.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7950" y="4357694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Мать Августа.</a:t>
            </a:r>
          </a:p>
          <a:p>
            <a:pPr algn="ctr"/>
            <a:r>
              <a:rPr lang="ru-RU" sz="1600" b="1" dirty="0" smtClean="0"/>
              <a:t>Предсмертное фото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6519446"/>
            <a:ext cx="3929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/>
              <a:t>Тесницкий</a:t>
            </a:r>
            <a:r>
              <a:rPr lang="ru-RU" sz="1600" b="1" dirty="0" smtClean="0"/>
              <a:t> лес. Фото А. </a:t>
            </a:r>
            <a:r>
              <a:rPr lang="ru-RU" sz="1600" b="1" dirty="0" err="1" smtClean="0"/>
              <a:t>Лыженкова</a:t>
            </a:r>
            <a:endParaRPr lang="ru-RU" sz="1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ihusuk1xp.jpg"/>
          <p:cNvPicPr>
            <a:picLocks noChangeAspect="1"/>
          </p:cNvPicPr>
          <p:nvPr/>
        </p:nvPicPr>
        <p:blipFill>
          <a:blip r:embed="rId2" cstate="print"/>
          <a:srcRect l="4062" t="5789" r="3125" b="4210"/>
          <a:stretch>
            <a:fillRect/>
          </a:stretch>
        </p:blipFill>
        <p:spPr>
          <a:xfrm>
            <a:off x="785786" y="3643314"/>
            <a:ext cx="4496834" cy="2589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Августа0001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b="3571"/>
          <a:stretch>
            <a:fillRect/>
          </a:stretch>
        </p:blipFill>
        <p:spPr>
          <a:xfrm>
            <a:off x="6286512" y="2116327"/>
            <a:ext cx="2428892" cy="4098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2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Будущая </a:t>
            </a:r>
            <a:r>
              <a:rPr lang="ru-RU" sz="2200" b="1" dirty="0" err="1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преподобномученица</a:t>
            </a:r>
            <a:r>
              <a:rPr lang="ru-RU" sz="22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Августа, родилась 2 июня 1871 г. в Санкт-Петербурге и была крещена с именем Лидия.</a:t>
            </a:r>
          </a:p>
          <a:p>
            <a:r>
              <a:rPr lang="ru-RU" sz="22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Отец  -  потомственный дворянин, тайный советник Казнаков </a:t>
            </a:r>
          </a:p>
          <a:p>
            <a:r>
              <a:rPr lang="ru-RU" sz="22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Василий Геннадьевич; он скончался, когда девочке было шесть лет. Мать - Лидия Алексеевна Главацкая, дочь штабс-капитана.</a:t>
            </a:r>
            <a:r>
              <a:rPr lang="ru-RU" sz="2200" dirty="0" smtClean="0"/>
              <a:t> </a:t>
            </a:r>
          </a:p>
          <a:p>
            <a:r>
              <a:rPr lang="ru-RU" sz="22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смерти мужа все тяготы большой семьи легли на плечи уже немолодой Лидии Алексеевны, которая стала</a:t>
            </a:r>
          </a:p>
          <a:p>
            <a:r>
              <a:rPr lang="ru-RU" sz="22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опекуншей троих малолетних детей. Старшие</a:t>
            </a:r>
          </a:p>
          <a:p>
            <a:r>
              <a:rPr lang="ru-RU" sz="22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дети к тому времени уже отделились.</a:t>
            </a:r>
            <a:r>
              <a:rPr lang="ru-RU" sz="2200" dirty="0" smtClean="0"/>
              <a:t> </a:t>
            </a:r>
          </a:p>
          <a:p>
            <a:r>
              <a:rPr lang="ru-RU" sz="22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в семье </a:t>
            </a:r>
            <a:r>
              <a:rPr lang="ru-RU" sz="2200" b="1" dirty="0" err="1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Казнаковых</a:t>
            </a:r>
            <a:r>
              <a:rPr lang="ru-RU" sz="22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было 12 детей.</a:t>
            </a:r>
          </a:p>
          <a:p>
            <a:endParaRPr lang="ru-RU" sz="2400" b="1" dirty="0">
              <a:solidFill>
                <a:srgbClr val="C667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6357958"/>
            <a:ext cx="3613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        Санкт-Петербург. Фото конца 19 в.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41282" y="6286520"/>
            <a:ext cx="2902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Лидия Казнакова в детстве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 сентября 1880 г.  Лидия была определена в Александровский Смольный институт . Тогда ее мать еще сумела внести соответствующую плату за обучение. Платить за дальнейшее обучение Лидии она была не в состоянии и подала прошение в Дворянское собрание с просьбой о помощи. В августе 1884 г. Лидия Казнакова была переведена на бесплатное содержание и обучение. 30 мая 1887 г. состоялся 55-й выпуск Смольного института. Среди выпускниц  была и Лидия Васильевна Казнакова. Впоследствии она всегда с благодарностью вспоминала Смольный институт и стала членом </a:t>
            </a:r>
          </a:p>
          <a:p>
            <a:r>
              <a:rPr lang="ru-RU" sz="20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Общества взаимопомощи нуждающимся смолянкам. </a:t>
            </a:r>
            <a:endParaRPr lang="ru-RU" sz="2000" b="1" dirty="0">
              <a:solidFill>
                <a:srgbClr val="C667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118_-_kopiya.jpg"/>
          <p:cNvPicPr>
            <a:picLocks noChangeAspect="1"/>
          </p:cNvPicPr>
          <p:nvPr/>
        </p:nvPicPr>
        <p:blipFill>
          <a:blip r:embed="rId2" cstate="print">
            <a:lum bright="20000" contrast="10000"/>
          </a:blip>
          <a:srcRect b="10681"/>
          <a:stretch>
            <a:fillRect/>
          </a:stretch>
        </p:blipFill>
        <p:spPr>
          <a:xfrm>
            <a:off x="571472" y="3214686"/>
            <a:ext cx="4572000" cy="2656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Августа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2391420"/>
            <a:ext cx="2143140" cy="3776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00232" y="6072206"/>
            <a:ext cx="19380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Смольный институт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57884" y="6286520"/>
            <a:ext cx="2668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Смолянка Лидия Казнакова</a:t>
            </a:r>
            <a:endParaRPr lang="ru-RU" sz="1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После окончания института </a:t>
            </a:r>
          </a:p>
          <a:p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Лидия Казнакова поселилась </a:t>
            </a:r>
          </a:p>
          <a:p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Санкт-Петербурге.</a:t>
            </a:r>
            <a:endParaRPr lang="ru-RU" sz="2400" b="1" dirty="0" smtClean="0">
              <a:solidFill>
                <a:srgbClr val="C667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Вскоре познакомилась она</a:t>
            </a:r>
          </a:p>
          <a:p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блестяще образованным </a:t>
            </a:r>
          </a:p>
          <a:p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офицером Всеволодом </a:t>
            </a:r>
          </a:p>
          <a:p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Александровичем </a:t>
            </a:r>
          </a:p>
          <a:p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Защуком. 23 июля 1895 г. </a:t>
            </a:r>
          </a:p>
          <a:p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обвенчались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dirty="0">
              <a:solidFill>
                <a:srgbClr val="C667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145768141711823363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5000628" y="214290"/>
            <a:ext cx="3786214" cy="2429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Августа0009.JPG"/>
          <p:cNvPicPr>
            <a:picLocks noChangeAspect="1"/>
          </p:cNvPicPr>
          <p:nvPr/>
        </p:nvPicPr>
        <p:blipFill>
          <a:blip r:embed="rId3" cstate="print">
            <a:lum contrast="-10000"/>
          </a:blip>
          <a:stretch>
            <a:fillRect/>
          </a:stretch>
        </p:blipFill>
        <p:spPr>
          <a:xfrm>
            <a:off x="142844" y="3429000"/>
            <a:ext cx="4028004" cy="2715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6248" y="2703016"/>
            <a:ext cx="46434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45D08"/>
                </a:solidFill>
              </a:rPr>
              <a:t>  </a:t>
            </a:r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Лидия относилась к мужу с удивительной скромностью и доверчивостью, </a:t>
            </a:r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взаимности не находила. Помимо </a:t>
            </a:r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денежных затруднений, отношения между супругами осложнялись отсутствием </a:t>
            </a:r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семье детей. </a:t>
            </a:r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Супруги </a:t>
            </a:r>
            <a:r>
              <a:rPr lang="ru-RU" sz="2400" b="1" dirty="0" smtClean="0">
                <a:solidFill>
                  <a:srgbClr val="C45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прожили вместе десять с половиной лет и расстались.</a:t>
            </a:r>
            <a:endParaRPr lang="ru-RU" sz="2400" b="1" dirty="0">
              <a:solidFill>
                <a:srgbClr val="C45D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 </a:t>
            </a:r>
          </a:p>
          <a:p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Лидия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Васильевна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Защук осталась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средств к существованию.</a:t>
            </a:r>
          </a:p>
          <a:p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solidFill>
                <a:srgbClr val="C667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28604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C667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4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июля 1906 г.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подала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имя Государя прошение с </a:t>
            </a:r>
            <a:endParaRPr lang="ru-RU" sz="2400" b="1" dirty="0" smtClean="0">
              <a:solidFill>
                <a:srgbClr val="C667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просьбой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«приказать мужу моему вернуть мои деньги и выдать мне паспорт». 15 ноября 1907 г. Лидия Васильевна получила, наконец, вид на отдельное жительство от мужа на четыре года.</a:t>
            </a:r>
          </a:p>
          <a:p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Она работала на </a:t>
            </a:r>
            <a:endParaRPr lang="ru-RU" sz="2400" b="1" dirty="0" smtClean="0">
              <a:solidFill>
                <a:srgbClr val="C667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Адмиралтейском</a:t>
            </a:r>
            <a:endParaRPr lang="ru-RU" sz="2400" b="1" dirty="0" smtClean="0">
              <a:solidFill>
                <a:srgbClr val="C667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судостроительном </a:t>
            </a:r>
            <a:endParaRPr lang="ru-RU" sz="2400" b="1" dirty="0" smtClean="0">
              <a:solidFill>
                <a:srgbClr val="C667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аводе младшим </a:t>
            </a:r>
            <a:endParaRPr lang="ru-RU" sz="2400" b="1" dirty="0" smtClean="0">
              <a:solidFill>
                <a:srgbClr val="C667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делопроизводителем </a:t>
            </a:r>
          </a:p>
          <a:p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переводчиком. </a:t>
            </a:r>
            <a:endParaRPr lang="ru-RU" sz="2400" b="1" dirty="0">
              <a:solidFill>
                <a:srgbClr val="C667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Наб. реки Фонтанки, д. 203. Адмиралтейский судостроительный завод. Малый каменный эллинг. Фото начала ХХ ве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2571744"/>
            <a:ext cx="4852699" cy="38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2845" y="4786322"/>
            <a:ext cx="3357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Адмиралтейский судостроительный завод. </a:t>
            </a:r>
          </a:p>
          <a:p>
            <a:r>
              <a:rPr lang="ru-RU" sz="1600" b="1" dirty="0" smtClean="0"/>
              <a:t>Малый каменный эллинг. Фото нач. 20 в.</a:t>
            </a:r>
            <a:endParaRPr lang="ru-RU" sz="1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Осенью 1911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 В. Защук просила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выдать постоянный вид </a:t>
            </a:r>
            <a:endParaRPr lang="ru-RU" sz="2400" b="1" dirty="0" smtClean="0">
              <a:solidFill>
                <a:srgbClr val="C667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жительство с правом получения заграничного паспорта без разрешения мужа, который категорически отказал ей в этом.</a:t>
            </a:r>
            <a:b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Лидии Васильевне  удалось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уехать в Монте-Карло,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 16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февраля 1912 г.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она,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наконец, получила </a:t>
            </a:r>
            <a:endParaRPr lang="ru-RU" sz="2400" b="1" dirty="0" smtClean="0">
              <a:solidFill>
                <a:srgbClr val="C667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постановление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праве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проживания,</a:t>
            </a:r>
          </a:p>
          <a:p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раздельного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мужа.</a:t>
            </a:r>
            <a:endParaRPr lang="ru-RU" sz="2400" b="1" dirty="0">
              <a:solidFill>
                <a:srgbClr val="C667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Августа0007.JPG"/>
          <p:cNvPicPr>
            <a:picLocks noChangeAspect="1"/>
          </p:cNvPicPr>
          <p:nvPr/>
        </p:nvPicPr>
        <p:blipFill>
          <a:blip r:embed="rId2" cstate="print">
            <a:lum bright="20000" contrast="10000"/>
          </a:blip>
          <a:stretch>
            <a:fillRect/>
          </a:stretch>
        </p:blipFill>
        <p:spPr>
          <a:xfrm>
            <a:off x="5715008" y="1928802"/>
            <a:ext cx="2838390" cy="4293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8138570-famous-grand-casino-building-in-monte-carlo.jpg"/>
          <p:cNvPicPr>
            <a:picLocks noChangeAspect="1"/>
          </p:cNvPicPr>
          <p:nvPr/>
        </p:nvPicPr>
        <p:blipFill>
          <a:blip r:embed="rId3" cstate="print"/>
          <a:srcRect l="3076" t="6940" r="3076" b="7460"/>
          <a:stretch>
            <a:fillRect/>
          </a:stretch>
        </p:blipFill>
        <p:spPr>
          <a:xfrm>
            <a:off x="642910" y="3214686"/>
            <a:ext cx="4711046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85852" y="6215082"/>
            <a:ext cx="2793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Монте-Карло. Фото нач. 20 в.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29322" y="6286520"/>
            <a:ext cx="2457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Лидия Васильевна Защук</a:t>
            </a:r>
            <a:endParaRPr lang="ru-RU" sz="16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Революционные потрясения в столице застали Л.В. Защук служащей Городской думы, где Лидия Васильевна выдавала промысловые свидетельства. В бездне революционного хаоса у Лидии Васильевны не осталось ничего, кроме могил близких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людей,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никого, на чье плечо она могла бы опереться.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«Средства у меня отняла революция, и я была этому рада, т.к. иначе  не узнала бы близости Господа к человеку», - писала она позже. </a:t>
            </a:r>
            <a:r>
              <a:rPr lang="ru-RU" sz="2400" dirty="0" smtClean="0"/>
              <a:t> </a:t>
            </a:r>
            <a:endParaRPr lang="ru-RU" sz="2400" b="1" dirty="0">
              <a:solidFill>
                <a:srgbClr val="C667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Saint-Petersburg_Nevsky_Duma_XI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857496"/>
            <a:ext cx="3857652" cy="2675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&amp;Rcy;&amp;iecy;&amp;vcy;&amp;ocy;&amp;lcy;&amp;yucy;&amp;tscy;&amp;icy;&amp;yacy; 1917 &amp;gcy;&amp;ocy;&amp;dcy;&amp;acy;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357686" y="2786058"/>
            <a:ext cx="4410951" cy="2788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 rot="10800000" flipV="1">
            <a:off x="642910" y="5728286"/>
            <a:ext cx="3218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Санкт-Петербург. Городская дума.</a:t>
            </a:r>
          </a:p>
          <a:p>
            <a:pPr algn="ctr"/>
            <a:r>
              <a:rPr lang="ru-RU" sz="1600" b="1" dirty="0" smtClean="0"/>
              <a:t>Открытка начала 20 в.</a:t>
            </a:r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5715016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Демонстрация у Государственной Думы. 1917г.</a:t>
            </a:r>
            <a:br>
              <a:rPr lang="ru-RU" sz="1600" b="1" dirty="0" smtClean="0"/>
            </a:br>
            <a:endParaRPr lang="ru-RU" sz="16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Душа Лидии Васильевны устремилась Богу,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родилось сердечное желание принять монашество и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уйти от мирской жизни.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утвердиться в своём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стремлении,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отправилась в Оптину Пустынь. С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большими трудностями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ей пришлось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преодолеть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тяжелый путь в Москву, затем в Козельск и увидеть, наконец, долгожданную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обитель.</a:t>
            </a:r>
            <a:endParaRPr lang="ru-RU" sz="2400" b="1" dirty="0">
              <a:solidFill>
                <a:srgbClr val="C667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00780_20150208_182941.jpg"/>
          <p:cNvPicPr>
            <a:picLocks noChangeAspect="1"/>
          </p:cNvPicPr>
          <p:nvPr/>
        </p:nvPicPr>
        <p:blipFill>
          <a:blip r:embed="rId2" cstate="print"/>
          <a:srcRect b="5893"/>
          <a:stretch>
            <a:fillRect/>
          </a:stretch>
        </p:blipFill>
        <p:spPr>
          <a:xfrm>
            <a:off x="1142976" y="2571744"/>
            <a:ext cx="6746875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7868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Отныне 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жизнь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Л.В. Защук была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связана с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этим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монастырем,  прославленным духовными подвигами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своих старцев.  Она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только услышала воспоминания о великих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подвижниках,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и застала некоторых из них. 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них были преподобный  Нектарий </a:t>
            </a:r>
            <a:r>
              <a:rPr lang="ru-RU" sz="2400" b="1" dirty="0" err="1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Оптинский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400" b="1" dirty="0" err="1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преподобноисповедник</a:t>
            </a:r>
            <a:r>
              <a:rPr lang="ru-RU" sz="2400" b="1" dirty="0" smtClean="0">
                <a:solidFill>
                  <a:srgbClr val="C66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Никон (Беляев).</a:t>
            </a:r>
            <a:endParaRPr lang="ru-RU" sz="2400" b="1" dirty="0">
              <a:solidFill>
                <a:srgbClr val="C667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2854.jpg"/>
          <p:cNvPicPr>
            <a:picLocks noChangeAspect="1"/>
          </p:cNvPicPr>
          <p:nvPr/>
        </p:nvPicPr>
        <p:blipFill>
          <a:blip r:embed="rId2" cstate="print">
            <a:grayscl/>
            <a:lum bright="20000" contrast="10000"/>
          </a:blip>
          <a:stretch>
            <a:fillRect/>
          </a:stretch>
        </p:blipFill>
        <p:spPr>
          <a:xfrm>
            <a:off x="4948375" y="2214554"/>
            <a:ext cx="2755465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nikon Беляев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1000100" y="2214554"/>
            <a:ext cx="2542731" cy="386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572132" y="6215082"/>
            <a:ext cx="17027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Старец Нектарий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6357958"/>
            <a:ext cx="30749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Иеромонах </a:t>
            </a:r>
            <a:r>
              <a:rPr lang="ru-RU" sz="1600" b="1" dirty="0" smtClean="0"/>
              <a:t>Никон (Беляев</a:t>
            </a:r>
            <a:r>
              <a:rPr lang="ru-RU" sz="1600" b="1" dirty="0" smtClean="0"/>
              <a:t>)</a:t>
            </a:r>
            <a:endParaRPr lang="ru-RU" sz="16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1125</Words>
  <Application>Microsoft Office PowerPoint</Application>
  <PresentationFormat>Экран (4:3)</PresentationFormat>
  <Paragraphs>102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guest</cp:lastModifiedBy>
  <cp:revision>84</cp:revision>
  <dcterms:modified xsi:type="dcterms:W3CDTF">2016-08-18T12:24:32Z</dcterms:modified>
</cp:coreProperties>
</file>